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Open Sans Bold" charset="1" panose="020B0806030504020204"/>
      <p:regular r:id="rId27"/>
    </p:embeddedFont>
    <p:embeddedFont>
      <p:font typeface="Times New Roman Bold" charset="1" panose="02030802070405020303"/>
      <p:regular r:id="rId28"/>
    </p:embeddedFont>
    <p:embeddedFont>
      <p:font typeface="Times New Roman" charset="1" panose="02030502070405020303"/>
      <p:regular r:id="rId29"/>
    </p:embeddedFont>
    <p:embeddedFont>
      <p:font typeface="Times New Roman Italics" charset="1" panose="02030502070405090303"/>
      <p:regular r:id="rId30"/>
    </p:embeddedFont>
    <p:embeddedFont>
      <p:font typeface="Arial Italics" charset="1" panose="020B0502020202090204"/>
      <p:regular r:id="rId31"/>
    </p:embeddedFont>
    <p:embeddedFont>
      <p:font typeface="Arial" charset="1" panose="020B0502020202020204"/>
      <p:regular r:id="rId32"/>
    </p:embeddedFont>
    <p:embeddedFont>
      <p:font typeface="Open Sans" charset="1" panose="020B0606030504020204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xn--b1aew.xn--p1ai/district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https://sberbnk.ru/bank-zashhitit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57804" y="2827003"/>
            <a:ext cx="11572391" cy="439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05"/>
              </a:lnSpc>
            </a:pPr>
            <a:r>
              <a:rPr lang="en-US" sz="12646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Берегись </a:t>
            </a:r>
          </a:p>
          <a:p>
            <a:pPr algn="l">
              <a:lnSpc>
                <a:spcPts val="17705"/>
              </a:lnSpc>
            </a:pPr>
            <a:r>
              <a:rPr lang="en-US" sz="12646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мошенников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080220" y="616615"/>
            <a:ext cx="6721410" cy="7667956"/>
            <a:chOff x="0" y="0"/>
            <a:chExt cx="1770248" cy="20195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70248" cy="2019544"/>
            </a:xfrm>
            <a:custGeom>
              <a:avLst/>
              <a:gdLst/>
              <a:ahLst/>
              <a:cxnLst/>
              <a:rect r="r" b="b" t="t" l="l"/>
              <a:pathLst>
                <a:path h="2019544" w="1770248">
                  <a:moveTo>
                    <a:pt x="0" y="0"/>
                  </a:moveTo>
                  <a:lnTo>
                    <a:pt x="1770248" y="0"/>
                  </a:lnTo>
                  <a:lnTo>
                    <a:pt x="1770248" y="2019544"/>
                  </a:lnTo>
                  <a:lnTo>
                    <a:pt x="0" y="20195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70248" cy="2057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 descr="den-rozhdeniya-bankomata-1024x768.jpg"/>
          <p:cNvSpPr/>
          <p:nvPr/>
        </p:nvSpPr>
        <p:spPr>
          <a:xfrm flipH="false" flipV="false" rot="0">
            <a:off x="11249343" y="1028700"/>
            <a:ext cx="4774442" cy="3459993"/>
          </a:xfrm>
          <a:custGeom>
            <a:avLst/>
            <a:gdLst/>
            <a:ahLst/>
            <a:cxnLst/>
            <a:rect r="r" b="b" t="t" l="l"/>
            <a:pathLst>
              <a:path h="3459993" w="4774442">
                <a:moveTo>
                  <a:pt x="0" y="0"/>
                </a:moveTo>
                <a:lnTo>
                  <a:pt x="4774442" y="0"/>
                </a:lnTo>
                <a:lnTo>
                  <a:pt x="4774442" y="3459993"/>
                </a:lnTo>
                <a:lnTo>
                  <a:pt x="0" y="34599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746" r="0" b="-1746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37458" y="504542"/>
            <a:ext cx="8098925" cy="4508310"/>
            <a:chOff x="0" y="0"/>
            <a:chExt cx="10798567" cy="60110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798567" cy="6011080"/>
            </a:xfrm>
            <a:custGeom>
              <a:avLst/>
              <a:gdLst/>
              <a:ahLst/>
              <a:cxnLst/>
              <a:rect r="r" b="b" t="t" l="l"/>
              <a:pathLst>
                <a:path h="6011080" w="10798567">
                  <a:moveTo>
                    <a:pt x="0" y="0"/>
                  </a:moveTo>
                  <a:lnTo>
                    <a:pt x="10798567" y="0"/>
                  </a:lnTo>
                  <a:lnTo>
                    <a:pt x="10798567" y="6011080"/>
                  </a:lnTo>
                  <a:lnTo>
                    <a:pt x="0" y="6011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85725"/>
              <a:ext cx="10798567" cy="609680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920"/>
                </a:lnSpc>
              </a:pPr>
              <a:r>
                <a:rPr lang="en-US" sz="4100" i="true">
                  <a:solidFill>
                    <a:srgbClr val="FFFFFF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    Можно дойти до ближайшего банкомата и проверить баланс карты. </a:t>
              </a:r>
              <a:r>
                <a:rPr lang="en-US" sz="4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Если баланс выдается, значит, никакой блокировки нет, а СМС отправлено НЕ из банка.</a:t>
              </a:r>
            </a:p>
            <a:p>
              <a:pPr algn="l">
                <a:lnSpc>
                  <a:spcPts val="492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37458" y="4648207"/>
            <a:ext cx="8551159" cy="3705528"/>
            <a:chOff x="0" y="0"/>
            <a:chExt cx="12192000" cy="528323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192000" cy="5283237"/>
            </a:xfrm>
            <a:custGeom>
              <a:avLst/>
              <a:gdLst/>
              <a:ahLst/>
              <a:cxnLst/>
              <a:rect r="r" b="b" t="t" l="l"/>
              <a:pathLst>
                <a:path h="5283237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5283237"/>
                  </a:lnTo>
                  <a:lnTo>
                    <a:pt x="0" y="52832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12192000" cy="535943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439"/>
                </a:lnSpc>
              </a:pPr>
              <a:r>
                <a:rPr lang="en-US" sz="36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Переход по указанной в смс-сообщении ссылке может грозить списанием денежных средств с Вашего счета или      установкой вредоносного      файла на Ваш смартфон.</a:t>
              </a:r>
            </a:p>
          </p:txBody>
        </p:sp>
      </p:grpSp>
      <p:sp>
        <p:nvSpPr>
          <p:cNvPr name="Freeform 13" id="13" descr="sber1802-1.jpg"/>
          <p:cNvSpPr/>
          <p:nvPr/>
        </p:nvSpPr>
        <p:spPr>
          <a:xfrm flipH="false" flipV="false" rot="0">
            <a:off x="11249343" y="4648207"/>
            <a:ext cx="4774442" cy="3242586"/>
          </a:xfrm>
          <a:custGeom>
            <a:avLst/>
            <a:gdLst/>
            <a:ahLst/>
            <a:cxnLst/>
            <a:rect r="r" b="b" t="t" l="l"/>
            <a:pathLst>
              <a:path h="3242586" w="4774442">
                <a:moveTo>
                  <a:pt x="0" y="0"/>
                </a:moveTo>
                <a:lnTo>
                  <a:pt x="4774442" y="0"/>
                </a:lnTo>
                <a:lnTo>
                  <a:pt x="4774442" y="3242586"/>
                </a:lnTo>
                <a:lnTo>
                  <a:pt x="0" y="3242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46" t="0" r="-7146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31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0849" y="0"/>
            <a:ext cx="17637151" cy="2998470"/>
            <a:chOff x="0" y="0"/>
            <a:chExt cx="15297331" cy="26006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297331" cy="2600680"/>
            </a:xfrm>
            <a:custGeom>
              <a:avLst/>
              <a:gdLst/>
              <a:ahLst/>
              <a:cxnLst/>
              <a:rect r="r" b="b" t="t" l="l"/>
              <a:pathLst>
                <a:path h="2600680" w="15297331">
                  <a:moveTo>
                    <a:pt x="0" y="0"/>
                  </a:moveTo>
                  <a:lnTo>
                    <a:pt x="15297331" y="0"/>
                  </a:lnTo>
                  <a:lnTo>
                    <a:pt x="15297331" y="2600680"/>
                  </a:lnTo>
                  <a:lnTo>
                    <a:pt x="0" y="260068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15297331" cy="272450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200"/>
                </a:lnSpc>
              </a:pPr>
            </a:p>
            <a:p>
              <a:pPr algn="l">
                <a:lnSpc>
                  <a:spcPts val="7200"/>
                </a:lnSpc>
              </a:pPr>
              <a:r>
                <a:rPr lang="en-US" sz="6000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Оплата покупки фильма в Интернете</a:t>
              </a:r>
            </a:p>
            <a:p>
              <a:pPr algn="l">
                <a:lnSpc>
                  <a:spcPts val="72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50849" y="2998470"/>
            <a:ext cx="17637151" cy="4416108"/>
            <a:chOff x="0" y="0"/>
            <a:chExt cx="23516201" cy="58881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516202" cy="5888143"/>
            </a:xfrm>
            <a:custGeom>
              <a:avLst/>
              <a:gdLst/>
              <a:ahLst/>
              <a:cxnLst/>
              <a:rect r="r" b="b" t="t" l="l"/>
              <a:pathLst>
                <a:path h="5888143" w="23516202">
                  <a:moveTo>
                    <a:pt x="0" y="0"/>
                  </a:moveTo>
                  <a:lnTo>
                    <a:pt x="23516202" y="0"/>
                  </a:lnTo>
                  <a:lnTo>
                    <a:pt x="23516202" y="5888143"/>
                  </a:lnTo>
                  <a:lnTo>
                    <a:pt x="0" y="58881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23516201" cy="596434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При покупке контента в Интернете необходимо указать номер телефона и/или адрес электронной почты.  </a:t>
              </a:r>
            </a:p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При скачивании фильма на смартфон можно произвести оплату при помощи СМС. При отправлении кода фильма на указанный на сайте номер, Вы получите в СМС с паролем, которые необходимо ввести в форму заказа. Туда же вносится адрес электронной почты, на которую будет выслана ссылка для скачивания фильма.</a:t>
              </a:r>
            </a:p>
            <a:p>
              <a:pPr algn="l">
                <a:lnSpc>
                  <a:spcPts val="42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75157" y="7174801"/>
            <a:ext cx="15484143" cy="2850852"/>
            <a:chOff x="0" y="0"/>
            <a:chExt cx="17146497" cy="315691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146498" cy="3156915"/>
            </a:xfrm>
            <a:custGeom>
              <a:avLst/>
              <a:gdLst/>
              <a:ahLst/>
              <a:cxnLst/>
              <a:rect r="r" b="b" t="t" l="l"/>
              <a:pathLst>
                <a:path h="3156915" w="17146498">
                  <a:moveTo>
                    <a:pt x="0" y="0"/>
                  </a:moveTo>
                  <a:lnTo>
                    <a:pt x="17146498" y="0"/>
                  </a:lnTo>
                  <a:lnTo>
                    <a:pt x="17146498" y="3156915"/>
                  </a:lnTo>
                  <a:lnTo>
                    <a:pt x="0" y="31569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7146497" cy="322359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960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Для совершения онлайн оплаты потребуются номер карты </a:t>
              </a:r>
            </a:p>
            <a:p>
              <a:pPr algn="l">
                <a:lnSpc>
                  <a:spcPts val="3960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(НЕ номер счета карты), фамилия и имя пользователя. </a:t>
              </a:r>
            </a:p>
            <a:p>
              <a:pPr algn="l">
                <a:lnSpc>
                  <a:spcPts val="3960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Вводить паспортные данные при оформлении онлайн поку </a:t>
              </a:r>
              <a:r>
                <a:rPr lang="en-US" sz="3300">
                  <a:solidFill>
                    <a:srgbClr val="FF313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</a:t>
              </a: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</a:t>
              </a:r>
            </a:p>
            <a:p>
              <a:pPr algn="l">
                <a:lnSpc>
                  <a:spcPts val="3960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</a:t>
              </a:r>
              <a:r>
                <a:rPr lang="en-US" sz="3300">
                  <a:solidFill>
                    <a:srgbClr val="FF313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рекомендуется</a:t>
              </a: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чтобы обезопасить свои средства от возможного  </a:t>
              </a:r>
            </a:p>
            <a:p>
              <a:pPr algn="l">
                <a:lnSpc>
                  <a:spcPts val="3960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мошенничества.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97548" y="347408"/>
            <a:ext cx="11191585" cy="2724221"/>
            <a:chOff x="0" y="0"/>
            <a:chExt cx="2947578" cy="7174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47578" cy="717490"/>
            </a:xfrm>
            <a:custGeom>
              <a:avLst/>
              <a:gdLst/>
              <a:ahLst/>
              <a:cxnLst/>
              <a:rect r="r" b="b" t="t" l="l"/>
              <a:pathLst>
                <a:path h="717490" w="2947578">
                  <a:moveTo>
                    <a:pt x="0" y="0"/>
                  </a:moveTo>
                  <a:lnTo>
                    <a:pt x="2947578" y="0"/>
                  </a:lnTo>
                  <a:lnTo>
                    <a:pt x="2947578" y="717490"/>
                  </a:lnTo>
                  <a:lnTo>
                    <a:pt x="0" y="717490"/>
                  </a:lnTo>
                  <a:close/>
                </a:path>
              </a:pathLst>
            </a:custGeom>
            <a:solidFill>
              <a:srgbClr val="E9E5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947578" cy="755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28312" y="0"/>
            <a:ext cx="14031376" cy="3780916"/>
            <a:chOff x="0" y="0"/>
            <a:chExt cx="10620587" cy="2861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20587" cy="2861839"/>
            </a:xfrm>
            <a:custGeom>
              <a:avLst/>
              <a:gdLst/>
              <a:ahLst/>
              <a:cxnLst/>
              <a:rect r="r" b="b" t="t" l="l"/>
              <a:pathLst>
                <a:path h="2861839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2861839"/>
                  </a:lnTo>
                  <a:lnTo>
                    <a:pt x="0" y="28618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52400"/>
              <a:ext cx="10620587" cy="301423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119"/>
                </a:lnSpc>
              </a:pPr>
            </a:p>
            <a:p>
              <a:pPr algn="l">
                <a:lnSpc>
                  <a:spcPts val="9119"/>
                </a:lnSpc>
              </a:pPr>
              <a:r>
                <a:rPr lang="en-US" sz="7599">
                  <a:solidFill>
                    <a:srgbClr val="17726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 </a:t>
              </a:r>
              <a:r>
                <a:rPr lang="en-US" sz="7599" b="true">
                  <a:solidFill>
                    <a:srgbClr val="17726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Запомните главное</a:t>
              </a:r>
            </a:p>
            <a:p>
              <a:pPr algn="l">
                <a:lnSpc>
                  <a:spcPts val="911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3071629"/>
            <a:ext cx="16195799" cy="8391016"/>
            <a:chOff x="0" y="0"/>
            <a:chExt cx="12258875" cy="63513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258876" cy="6351302"/>
            </a:xfrm>
            <a:custGeom>
              <a:avLst/>
              <a:gdLst/>
              <a:ahLst/>
              <a:cxnLst/>
              <a:rect r="r" b="b" t="t" l="l"/>
              <a:pathLst>
                <a:path h="6351302" w="12258876">
                  <a:moveTo>
                    <a:pt x="0" y="0"/>
                  </a:moveTo>
                  <a:lnTo>
                    <a:pt x="12258876" y="0"/>
                  </a:lnTo>
                  <a:lnTo>
                    <a:pt x="12258876" y="6351302"/>
                  </a:lnTo>
                  <a:lnTo>
                    <a:pt x="0" y="63513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52400"/>
              <a:ext cx="12258875" cy="650370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119"/>
                </a:lnSpc>
              </a:pPr>
              <a:r>
                <a:rPr lang="en-US" sz="7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Если мошенники каким-либо из вышеперечисленных способов выудят ваши деньги, вернуть их будет практически невозможно. </a:t>
              </a:r>
            </a:p>
            <a:p>
              <a:pPr algn="just">
                <a:lnSpc>
                  <a:spcPts val="9119"/>
                </a:lnSpc>
              </a:pPr>
              <a:r>
                <a:rPr lang="en-US" sz="7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l">
                <a:lnSpc>
                  <a:spcPts val="9119"/>
                </a:lnSpc>
              </a:pPr>
              <a:r>
                <a:rPr lang="en-US" sz="7599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  </a:t>
              </a:r>
            </a:p>
            <a:p>
              <a:pPr algn="l">
                <a:lnSpc>
                  <a:spcPts val="911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264073" y="8709280"/>
            <a:ext cx="2392384" cy="2392384"/>
          </a:xfrm>
          <a:custGeom>
            <a:avLst/>
            <a:gdLst/>
            <a:ahLst/>
            <a:cxnLst/>
            <a:rect r="r" b="b" t="t" l="l"/>
            <a:pathLst>
              <a:path h="2392384" w="2392384">
                <a:moveTo>
                  <a:pt x="0" y="0"/>
                </a:moveTo>
                <a:lnTo>
                  <a:pt x="2392385" y="0"/>
                </a:lnTo>
                <a:lnTo>
                  <a:pt x="2392385" y="2392385"/>
                </a:lnTo>
                <a:lnTo>
                  <a:pt x="0" y="2392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994525" y="-1363684"/>
            <a:ext cx="2392384" cy="2392384"/>
          </a:xfrm>
          <a:custGeom>
            <a:avLst/>
            <a:gdLst/>
            <a:ahLst/>
            <a:cxnLst/>
            <a:rect r="r" b="b" t="t" l="l"/>
            <a:pathLst>
              <a:path h="2392384" w="2392384">
                <a:moveTo>
                  <a:pt x="0" y="0"/>
                </a:moveTo>
                <a:lnTo>
                  <a:pt x="2392384" y="0"/>
                </a:lnTo>
                <a:lnTo>
                  <a:pt x="2392384" y="2392384"/>
                </a:lnTo>
                <a:lnTo>
                  <a:pt x="0" y="2392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994525" y="7544117"/>
            <a:ext cx="4722711" cy="4722711"/>
          </a:xfrm>
          <a:custGeom>
            <a:avLst/>
            <a:gdLst/>
            <a:ahLst/>
            <a:cxnLst/>
            <a:rect r="r" b="b" t="t" l="l"/>
            <a:pathLst>
              <a:path h="4722711" w="4722711">
                <a:moveTo>
                  <a:pt x="0" y="0"/>
                </a:moveTo>
                <a:lnTo>
                  <a:pt x="4722711" y="0"/>
                </a:lnTo>
                <a:lnTo>
                  <a:pt x="4722711" y="4722711"/>
                </a:lnTo>
                <a:lnTo>
                  <a:pt x="0" y="4722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5596" y="2230636"/>
            <a:ext cx="11160879" cy="9059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19"/>
              </a:lnSpc>
            </a:pPr>
            <a:r>
              <a:rPr lang="en-US" sz="34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Кем представляются. Чаще всего мошенники представляются следователями полиции, но в ход могут идти любые аббревиатуры: МВД, ФСБ, ОБЭП, НКВД и так далее — в зависимости от фантазии.</a:t>
            </a:r>
          </a:p>
          <a:p>
            <a:pPr algn="l">
              <a:lnSpc>
                <a:spcPts val="4819"/>
              </a:lnSpc>
            </a:pPr>
            <a:r>
              <a:rPr lang="en-US" sz="34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Для большей убедительности жертве могут прислать в мессенджер поддельные документы: удостоверение сотрудника, акт от имени банка, ордер или приказ, на основании которого проводится расследование. Обычному человеку распознать подделку сложно: ее создают на основе реальной информации из интернета. Например, могут использовать </a:t>
            </a:r>
            <a:r>
              <a:rPr lang="en-US" sz="3442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 tooltip="https://xn--b1aew.xn--p1ai/district"/>
              </a:rPr>
              <a:t>данные сотрудников полиции.</a:t>
            </a:r>
          </a:p>
          <a:p>
            <a:pPr algn="l">
              <a:lnSpc>
                <a:spcPts val="4819"/>
              </a:lnSpc>
            </a:pPr>
          </a:p>
          <a:p>
            <a:pPr algn="l">
              <a:lnSpc>
                <a:spcPts val="4819"/>
              </a:lnSpc>
            </a:pPr>
          </a:p>
          <a:p>
            <a:pPr algn="l">
              <a:lnSpc>
                <a:spcPts val="481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800319" y="180957"/>
            <a:ext cx="9726156" cy="1609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1"/>
              </a:lnSpc>
            </a:pPr>
            <a:r>
              <a:rPr lang="en-US" sz="463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Звонок из правоохранительных органов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23790" y="4464705"/>
            <a:ext cx="6085445" cy="3688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5"/>
              </a:lnSpc>
            </a:pPr>
            <a:r>
              <a:rPr lang="en-US" sz="3489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Все это помогает надавить на жертву авторитетом и завладеть ее вниманием: проигнорировать звонок из полиции непросто.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5513" y="503628"/>
            <a:ext cx="17576974" cy="9203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Вот что обычно делают мошенники:</a:t>
            </a:r>
          </a:p>
          <a:p>
            <a:pPr algn="l">
              <a:lnSpc>
                <a:spcPts val="3936"/>
              </a:lnSpc>
            </a:pPr>
          </a:p>
          <a:p>
            <a:pPr algn="l">
              <a:lnSpc>
                <a:spcPts val="3936"/>
              </a:lnSpc>
            </a:pPr>
            <a:r>
              <a:rPr lang="en-US" sz="2811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Давят авторитетом</a:t>
            </a:r>
            <a:r>
              <a:rPr lang="en-US" sz="281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Например, звонящий представляется следователем по экономическим делам и сообщает жертве, что ее деньги якобы в опасности. Следователя трудно проигнорировать.</a:t>
            </a:r>
          </a:p>
          <a:p>
            <a:pPr algn="l">
              <a:lnSpc>
                <a:spcPts val="3936"/>
              </a:lnSpc>
            </a:pPr>
          </a:p>
          <a:p>
            <a:pPr algn="l">
              <a:lnSpc>
                <a:spcPts val="3936"/>
              </a:lnSpc>
            </a:pPr>
            <a:r>
              <a:rPr lang="en-US" sz="2811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Добиваются реалистичности</a:t>
            </a:r>
            <a:r>
              <a:rPr lang="en-US" sz="281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«Следователь» говорит, что не имеет права работать с деньгами, поэтому переводит звонок «сотруднику банка». Жертве кажется, что с ней общаются сотрудники настоящих организаций и каждый отвечает за свой участок работы — все как в жизни.</a:t>
            </a:r>
          </a:p>
          <a:p>
            <a:pPr algn="l">
              <a:lnSpc>
                <a:spcPts val="3936"/>
              </a:lnSpc>
            </a:pPr>
          </a:p>
          <a:p>
            <a:pPr algn="l">
              <a:lnSpc>
                <a:spcPts val="3936"/>
              </a:lnSpc>
            </a:pPr>
            <a:r>
              <a:rPr lang="en-US" sz="2811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Имитируют заботу о деньгах.</a:t>
            </a:r>
            <a:r>
              <a:rPr lang="en-US" sz="281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«Сотрудник банка» обещает, что поможет защитить деньги от мошенников. Для этого нужно четко следовать его инструкциям и не вешать трубку.</a:t>
            </a:r>
          </a:p>
          <a:p>
            <a:pPr algn="l">
              <a:lnSpc>
                <a:spcPts val="3936"/>
              </a:lnSpc>
            </a:pPr>
            <a:r>
              <a:rPr lang="en-US" sz="281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Убеждают «спасти» свои деньги. Когда мошенники чувствуют, что жертва уже им доверяет, ее убеждают перевести деньги на сторонний счет или сообщить персональные данные вроде кода из смс.</a:t>
            </a:r>
          </a:p>
          <a:p>
            <a:pPr algn="l">
              <a:lnSpc>
                <a:spcPts val="3936"/>
              </a:lnSpc>
            </a:pPr>
          </a:p>
          <a:p>
            <a:pPr algn="l">
              <a:lnSpc>
                <a:spcPts val="3936"/>
              </a:lnSpc>
            </a:pPr>
            <a:r>
              <a:rPr lang="en-US" sz="2811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Работают с возражениями</a:t>
            </a:r>
            <a:r>
              <a:rPr lang="en-US" sz="281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Если у жертвы возникают сомнения, ее сначала пытаются убедить различными уловками, а если не помогает — запугивают.</a:t>
            </a:r>
          </a:p>
          <a:p>
            <a:pPr algn="l">
              <a:lnSpc>
                <a:spcPts val="3936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645169" y="-1614131"/>
            <a:ext cx="3228263" cy="3228263"/>
          </a:xfrm>
          <a:custGeom>
            <a:avLst/>
            <a:gdLst/>
            <a:ahLst/>
            <a:cxnLst/>
            <a:rect r="r" b="b" t="t" l="l"/>
            <a:pathLst>
              <a:path h="3228263" w="3228263">
                <a:moveTo>
                  <a:pt x="0" y="0"/>
                </a:moveTo>
                <a:lnTo>
                  <a:pt x="3228262" y="0"/>
                </a:lnTo>
                <a:lnTo>
                  <a:pt x="3228262" y="3228262"/>
                </a:lnTo>
                <a:lnTo>
                  <a:pt x="0" y="3228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028700" y="92583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0129" y="317887"/>
            <a:ext cx="15318733" cy="8248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Мошенники могут представиться</a:t>
            </a:r>
            <a:r>
              <a:rPr lang="en-US" sz="6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ctr">
              <a:lnSpc>
                <a:spcPts val="6327"/>
              </a:lnSpc>
            </a:pPr>
          </a:p>
          <a:p>
            <a:pPr algn="l">
              <a:lnSpc>
                <a:spcPts val="6327"/>
              </a:lnSpc>
            </a:pPr>
            <a:r>
              <a:rPr lang="en-US" sz="451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</a:t>
            </a:r>
            <a:r>
              <a:rPr lang="en-US" sz="451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сотрудниками органов власти</a:t>
            </a:r>
          </a:p>
          <a:p>
            <a:pPr algn="l">
              <a:lnSpc>
                <a:spcPts val="6327"/>
              </a:lnSpc>
            </a:pPr>
            <a:r>
              <a:rPr lang="en-US" sz="451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-медицинскими работниками </a:t>
            </a:r>
          </a:p>
          <a:p>
            <a:pPr algn="l">
              <a:lnSpc>
                <a:spcPts val="6327"/>
              </a:lnSpc>
            </a:pPr>
            <a:r>
              <a:rPr lang="en-US" sz="451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-сотрудниками социальных служб</a:t>
            </a:r>
          </a:p>
          <a:p>
            <a:pPr algn="l">
              <a:lnSpc>
                <a:spcPts val="6327"/>
              </a:lnSpc>
            </a:pPr>
            <a:r>
              <a:rPr lang="en-US" sz="451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-сотрудниками коммунальных служб</a:t>
            </a:r>
          </a:p>
          <a:p>
            <a:pPr algn="l">
              <a:lnSpc>
                <a:spcPts val="6327"/>
              </a:lnSpc>
            </a:pPr>
            <a:r>
              <a:rPr lang="en-US" sz="451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-сотрудниками Банка</a:t>
            </a:r>
          </a:p>
          <a:p>
            <a:pPr algn="l">
              <a:lnSpc>
                <a:spcPts val="6327"/>
              </a:lnSpc>
            </a:pPr>
            <a:r>
              <a:rPr lang="en-US" sz="451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-сотрудниками образовательных учреждений Ваших детей</a:t>
            </a:r>
          </a:p>
          <a:p>
            <a:pPr algn="l">
              <a:lnSpc>
                <a:spcPts val="6327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6162368" y="0"/>
            <a:ext cx="3086100" cy="12407407"/>
            <a:chOff x="0" y="0"/>
            <a:chExt cx="812800" cy="32677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3267795"/>
            </a:xfrm>
            <a:custGeom>
              <a:avLst/>
              <a:gdLst/>
              <a:ahLst/>
              <a:cxnLst/>
              <a:rect r="r" b="b" t="t" l="l"/>
              <a:pathLst>
                <a:path h="326779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3267795"/>
                  </a:lnTo>
                  <a:lnTo>
                    <a:pt x="0" y="3267795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3305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602762" y="2057400"/>
            <a:ext cx="3086100" cy="3086100"/>
          </a:xfrm>
          <a:custGeom>
            <a:avLst/>
            <a:gdLst/>
            <a:ahLst/>
            <a:cxnLst/>
            <a:rect r="r" b="b" t="t" l="l"/>
            <a:pathLst>
              <a:path h="3086100" w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60452" y="9317957"/>
            <a:ext cx="1938087" cy="1938087"/>
          </a:xfrm>
          <a:custGeom>
            <a:avLst/>
            <a:gdLst/>
            <a:ahLst/>
            <a:cxnLst/>
            <a:rect r="r" b="b" t="t" l="l"/>
            <a:pathLst>
              <a:path h="1938087" w="1938087">
                <a:moveTo>
                  <a:pt x="0" y="0"/>
                </a:moveTo>
                <a:lnTo>
                  <a:pt x="1938087" y="0"/>
                </a:lnTo>
                <a:lnTo>
                  <a:pt x="1938087" y="1938086"/>
                </a:lnTo>
                <a:lnTo>
                  <a:pt x="0" y="1938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969043" y="-536856"/>
            <a:ext cx="1938087" cy="1938087"/>
          </a:xfrm>
          <a:custGeom>
            <a:avLst/>
            <a:gdLst/>
            <a:ahLst/>
            <a:cxnLst/>
            <a:rect r="r" b="b" t="t" l="l"/>
            <a:pathLst>
              <a:path h="1938087" w="1938087">
                <a:moveTo>
                  <a:pt x="0" y="0"/>
                </a:moveTo>
                <a:lnTo>
                  <a:pt x="1938086" y="0"/>
                </a:lnTo>
                <a:lnTo>
                  <a:pt x="1938086" y="1938086"/>
                </a:lnTo>
                <a:lnTo>
                  <a:pt x="0" y="1938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969043" y="7709142"/>
            <a:ext cx="17256820" cy="162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1"/>
              </a:lnSpc>
            </a:pPr>
            <a:r>
              <a:rPr lang="en-US" sz="4694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Мошенники часто звонят через мессенджеры: WhatsApp, Viber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646869"/>
            <a:chOff x="0" y="0"/>
            <a:chExt cx="4816593" cy="6971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97118"/>
            </a:xfrm>
            <a:custGeom>
              <a:avLst/>
              <a:gdLst/>
              <a:ahLst/>
              <a:cxnLst/>
              <a:rect r="r" b="b" t="t" l="l"/>
              <a:pathLst>
                <a:path h="69711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97118"/>
                  </a:lnTo>
                  <a:lnTo>
                    <a:pt x="0" y="697118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735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58274" y="2921407"/>
            <a:ext cx="17810301" cy="633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0"/>
              </a:lnSpc>
            </a:pPr>
            <a:r>
              <a:rPr lang="en-US" sz="399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“Вы оставляли заявку на поверку счетчиков, замену систем отопления и т.д., если нет предлагаю деактивировать заявку, сейчас пришлю код”</a:t>
            </a:r>
          </a:p>
          <a:p>
            <a:pPr algn="ctr">
              <a:lnSpc>
                <a:spcPts val="5590"/>
              </a:lnSpc>
            </a:pPr>
            <a:r>
              <a:rPr lang="en-US" sz="399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“Ваш ребенок не поставил подпись в журнале, давайте я пришлю код для онлайн подписи и вы назовете его”</a:t>
            </a:r>
          </a:p>
          <a:p>
            <a:pPr algn="ctr">
              <a:lnSpc>
                <a:spcPts val="5590"/>
              </a:lnSpc>
            </a:pPr>
            <a:r>
              <a:rPr lang="en-US" sz="399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“Предлагаем Вам переоформить вашу накопительную пенсию для увеличения суммы, открытие другого счета и т.д.”</a:t>
            </a:r>
          </a:p>
          <a:p>
            <a:pPr algn="ctr">
              <a:lnSpc>
                <a:spcPts val="5590"/>
              </a:lnSpc>
            </a:pPr>
            <a:r>
              <a:rPr lang="en-US" sz="399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“Уважаемый Иван Петрович, Вас беспокоят из налоговой, отдела полиция и т.д. Ваш куратор дал номер для связи”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8849" y="56489"/>
            <a:ext cx="18049151" cy="2574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Сталкивались с подобными фразами?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3371" y="5143500"/>
            <a:ext cx="13765929" cy="4491134"/>
          </a:xfrm>
          <a:custGeom>
            <a:avLst/>
            <a:gdLst/>
            <a:ahLst/>
            <a:cxnLst/>
            <a:rect r="r" b="b" t="t" l="l"/>
            <a:pathLst>
              <a:path h="4491134" w="13765929">
                <a:moveTo>
                  <a:pt x="0" y="0"/>
                </a:moveTo>
                <a:lnTo>
                  <a:pt x="13765929" y="0"/>
                </a:lnTo>
                <a:lnTo>
                  <a:pt x="13765929" y="4491134"/>
                </a:lnTo>
                <a:lnTo>
                  <a:pt x="0" y="4491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76984"/>
            <a:ext cx="16230600" cy="4866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5"/>
              </a:lnSpc>
            </a:pPr>
            <a:r>
              <a:rPr lang="en-US" sz="6932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 потом Вам пришлют код, который по невнимательности Вы назовете мошеннику</a:t>
            </a:r>
          </a:p>
          <a:p>
            <a:pPr algn="ctr">
              <a:lnSpc>
                <a:spcPts val="9705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1244" y="0"/>
            <a:ext cx="16465511" cy="3144871"/>
            <a:chOff x="0" y="0"/>
            <a:chExt cx="10620587" cy="20285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20587" cy="2028505"/>
            </a:xfrm>
            <a:custGeom>
              <a:avLst/>
              <a:gdLst/>
              <a:ahLst/>
              <a:cxnLst/>
              <a:rect r="r" b="b" t="t" l="l"/>
              <a:pathLst>
                <a:path h="2028505" w="10620587">
                  <a:moveTo>
                    <a:pt x="0" y="0"/>
                  </a:moveTo>
                  <a:lnTo>
                    <a:pt x="10620587" y="0"/>
                  </a:lnTo>
                  <a:lnTo>
                    <a:pt x="10620587" y="2028505"/>
                  </a:lnTo>
                  <a:lnTo>
                    <a:pt x="0" y="20285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33350"/>
              <a:ext cx="10620587" cy="21618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920"/>
                </a:lnSpc>
              </a:pPr>
              <a:r>
                <a:rPr lang="en-US" sz="6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Что делать, если вы стали жертвой  мошенничества?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0075" y="3088386"/>
            <a:ext cx="16847850" cy="7198614"/>
            <a:chOff x="0" y="0"/>
            <a:chExt cx="22463801" cy="95981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463801" cy="9598152"/>
            </a:xfrm>
            <a:custGeom>
              <a:avLst/>
              <a:gdLst/>
              <a:ahLst/>
              <a:cxnLst/>
              <a:rect r="r" b="b" t="t" l="l"/>
              <a:pathLst>
                <a:path h="9598152" w="22463801">
                  <a:moveTo>
                    <a:pt x="0" y="0"/>
                  </a:moveTo>
                  <a:lnTo>
                    <a:pt x="22463801" y="0"/>
                  </a:lnTo>
                  <a:lnTo>
                    <a:pt x="22463801" y="9598152"/>
                  </a:lnTo>
                  <a:lnTo>
                    <a:pt x="0" y="95981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22463801" cy="968387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В ситуации, когда есть доказательства или подозрение факта мошенничества, необходимо написать заявление в правоохранительные органы. Заявление в полицию подается в письменном виде, в ответ на которое сотрудники полиции обязаны выдать талон, в котором/где будет указан входящий номер заявления.</a:t>
              </a:r>
            </a:p>
            <a:p>
              <a:pPr algn="l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Заявление о мошенничестве также можно адресовать в прокуратуру. В его приеме гражданину не откажут, но документ будет в течение трех дней перенаправлен в полицию для проведения процессуальной проверки.</a:t>
              </a:r>
            </a:p>
            <a:p>
              <a:pPr algn="l">
                <a:lnSpc>
                  <a:spcPts val="50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057400" y="-48496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510525" y="883676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543634"/>
            <a:ext cx="18288000" cy="7743366"/>
            <a:chOff x="0" y="0"/>
            <a:chExt cx="4816593" cy="20394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039405"/>
            </a:xfrm>
            <a:custGeom>
              <a:avLst/>
              <a:gdLst/>
              <a:ahLst/>
              <a:cxnLst/>
              <a:rect r="r" b="b" t="t" l="l"/>
              <a:pathLst>
                <a:path h="203940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39405"/>
                  </a:lnTo>
                  <a:lnTo>
                    <a:pt x="0" y="2039405"/>
                  </a:lnTo>
                  <a:close/>
                </a:path>
              </a:pathLst>
            </a:custGeom>
            <a:solidFill>
              <a:srgbClr val="17726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0775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220" y="0"/>
            <a:ext cx="1256667" cy="1256667"/>
          </a:xfrm>
          <a:custGeom>
            <a:avLst/>
            <a:gdLst/>
            <a:ahLst/>
            <a:cxnLst/>
            <a:rect r="r" b="b" t="t" l="l"/>
            <a:pathLst>
              <a:path h="1256667" w="1256667">
                <a:moveTo>
                  <a:pt x="0" y="0"/>
                </a:moveTo>
                <a:lnTo>
                  <a:pt x="1256667" y="0"/>
                </a:lnTo>
                <a:lnTo>
                  <a:pt x="1256667" y="1256667"/>
                </a:lnTo>
                <a:lnTo>
                  <a:pt x="0" y="125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921421" y="-547403"/>
            <a:ext cx="14445159" cy="3608140"/>
            <a:chOff x="0" y="0"/>
            <a:chExt cx="19260212" cy="48108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260212" cy="4810853"/>
            </a:xfrm>
            <a:custGeom>
              <a:avLst/>
              <a:gdLst/>
              <a:ahLst/>
              <a:cxnLst/>
              <a:rect r="r" b="b" t="t" l="l"/>
              <a:pathLst>
                <a:path h="4810853" w="19260212">
                  <a:moveTo>
                    <a:pt x="0" y="0"/>
                  </a:moveTo>
                  <a:lnTo>
                    <a:pt x="19260212" y="0"/>
                  </a:lnTo>
                  <a:lnTo>
                    <a:pt x="19260212" y="4810853"/>
                  </a:lnTo>
                  <a:lnTo>
                    <a:pt x="0" y="4810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9260212" cy="481085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8520"/>
                </a:lnSpc>
              </a:pPr>
            </a:p>
            <a:p>
              <a:pPr algn="l">
                <a:lnSpc>
                  <a:spcPts val="8520"/>
                </a:lnSpc>
              </a:pPr>
              <a:r>
                <a:rPr lang="en-US" b="true" sz="7100" spc="-55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	</a:t>
              </a:r>
              <a:r>
                <a:rPr lang="en-US" b="true" sz="7100" spc="-55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Как не попасть на крючок</a:t>
              </a:r>
              <a:r>
                <a:rPr lang="en-US" b="true" sz="7100" spc="-55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 </a:t>
              </a:r>
            </a:p>
            <a:p>
              <a:pPr algn="l">
                <a:lnSpc>
                  <a:spcPts val="8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013706" y="2708312"/>
            <a:ext cx="14260587" cy="7836789"/>
            <a:chOff x="0" y="0"/>
            <a:chExt cx="13233025" cy="72721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233025" cy="7272101"/>
            </a:xfrm>
            <a:custGeom>
              <a:avLst/>
              <a:gdLst/>
              <a:ahLst/>
              <a:cxnLst/>
              <a:rect r="r" b="b" t="t" l="l"/>
              <a:pathLst>
                <a:path h="7272101" w="13233025">
                  <a:moveTo>
                    <a:pt x="0" y="0"/>
                  </a:moveTo>
                  <a:lnTo>
                    <a:pt x="13233025" y="0"/>
                  </a:lnTo>
                  <a:lnTo>
                    <a:pt x="13233025" y="7272101"/>
                  </a:lnTo>
                  <a:lnTo>
                    <a:pt x="0" y="72721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13233025" cy="735782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 разглашайте конфиденциальную информацию</a:t>
              </a:r>
            </a:p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 устанавливайте на гаджеты сторонние приложения</a:t>
              </a:r>
            </a:p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Будьте избирательны при покупке в интернет-магазинах</a:t>
              </a:r>
            </a:p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Проверяйте информацию и не паникуйте</a:t>
              </a:r>
            </a:p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 доверяйте незнакомцам</a:t>
              </a:r>
            </a:p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Доверяй, но проверяй</a:t>
              </a:r>
            </a:p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Всегда читайте то, что подписываете</a:t>
              </a:r>
            </a:p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Обменивайте деньги только в банках</a:t>
              </a:r>
            </a:p>
            <a:p>
              <a:pPr algn="l" marL="604387" indent="-302193" lvl="1">
                <a:lnSpc>
                  <a:spcPts val="5040"/>
                </a:lnSpc>
                <a:buFont typeface="Arial"/>
                <a:buChar char="•"/>
              </a:pPr>
              <a:r>
                <a:rPr lang="en-US" sz="4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 передавайте незнакомцам деньги </a:t>
              </a:r>
            </a:p>
            <a:p>
              <a:pPr algn="l" marL="604387" indent="-302193" lvl="1">
                <a:lnSpc>
                  <a:spcPts val="5040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4955" y="923813"/>
            <a:ext cx="5355661" cy="8661870"/>
            <a:chOff x="0" y="0"/>
            <a:chExt cx="2353574" cy="38065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53574" cy="3806505"/>
            </a:xfrm>
            <a:custGeom>
              <a:avLst/>
              <a:gdLst/>
              <a:ahLst/>
              <a:cxnLst/>
              <a:rect r="r" b="b" t="t" l="l"/>
              <a:pathLst>
                <a:path h="3806505" w="2353574">
                  <a:moveTo>
                    <a:pt x="0" y="0"/>
                  </a:moveTo>
                  <a:lnTo>
                    <a:pt x="2353574" y="0"/>
                  </a:lnTo>
                  <a:lnTo>
                    <a:pt x="2353574" y="3806505"/>
                  </a:lnTo>
                  <a:lnTo>
                    <a:pt x="0" y="38065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353574" cy="38922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299"/>
                </a:lnSpc>
              </a:pPr>
            </a:p>
            <a:p>
              <a:pPr algn="ctr">
                <a:lnSpc>
                  <a:spcPts val="6959"/>
                </a:lnSpc>
              </a:pPr>
              <a:r>
                <a:rPr lang="en-US" sz="5799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Прерванный </a:t>
              </a:r>
            </a:p>
            <a:p>
              <a:pPr algn="ctr">
                <a:lnSpc>
                  <a:spcPts val="6959"/>
                </a:lnSpc>
              </a:pPr>
              <a:r>
                <a:rPr lang="en-US" sz="5799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телефонный </a:t>
              </a:r>
            </a:p>
            <a:p>
              <a:pPr algn="ctr">
                <a:lnSpc>
                  <a:spcPts val="6959"/>
                </a:lnSpc>
              </a:pPr>
              <a:r>
                <a:rPr lang="en-US" sz="5799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звонок</a:t>
              </a:r>
            </a:p>
            <a:p>
              <a:pPr algn="ctr">
                <a:lnSpc>
                  <a:spcPts val="52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676020" y="1232404"/>
            <a:ext cx="11068675" cy="4496562"/>
            <a:chOff x="0" y="0"/>
            <a:chExt cx="6358635" cy="258314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8635" cy="2583145"/>
            </a:xfrm>
            <a:custGeom>
              <a:avLst/>
              <a:gdLst/>
              <a:ahLst/>
              <a:cxnLst/>
              <a:rect r="r" b="b" t="t" l="l"/>
              <a:pathLst>
                <a:path h="2583145" w="6358635">
                  <a:moveTo>
                    <a:pt x="0" y="0"/>
                  </a:moveTo>
                  <a:lnTo>
                    <a:pt x="6358635" y="0"/>
                  </a:lnTo>
                  <a:lnTo>
                    <a:pt x="6358635" y="2583145"/>
                  </a:lnTo>
                  <a:lnTo>
                    <a:pt x="0" y="25831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6358635" cy="265934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Поступил звонок с незнакомого номера и почти сразу прервался. Что делать? </a:t>
              </a:r>
            </a:p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Чаще всего это происходит с целью вынудить абонента на выполнение обратного звонка. Человек замечает пропущенный вызов и, не желая пропускать потенциально важный звонок, перезванивает обратно.   </a:t>
              </a:r>
            </a:p>
            <a:p>
              <a:pPr algn="l">
                <a:lnSpc>
                  <a:spcPts val="43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76020" y="5833467"/>
            <a:ext cx="11611980" cy="4102798"/>
            <a:chOff x="0" y="0"/>
            <a:chExt cx="9229709" cy="32610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229709" cy="3261084"/>
            </a:xfrm>
            <a:custGeom>
              <a:avLst/>
              <a:gdLst/>
              <a:ahLst/>
              <a:cxnLst/>
              <a:rect r="r" b="b" t="t" l="l"/>
              <a:pathLst>
                <a:path h="3261084" w="9229709">
                  <a:moveTo>
                    <a:pt x="0" y="0"/>
                  </a:moveTo>
                  <a:lnTo>
                    <a:pt x="9229709" y="0"/>
                  </a:lnTo>
                  <a:lnTo>
                    <a:pt x="9229709" y="3261084"/>
                  </a:lnTo>
                  <a:lnTo>
                    <a:pt x="0" y="32610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9229709" cy="33277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960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Нередко на том конце провода могут быть рекламные менеджеры, которые хотят навязать вам покупку дивана или услуги по наращиванию ногтей. В большинстве случаев (не во всех) это делается для того, чтобы обойти закон, по которому </a:t>
              </a:r>
              <a:r>
                <a:rPr lang="en-US" sz="330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продвижение товаров посредством прямых телефонных звонков законно только в случае, если абонент соглашался на их получение</a:t>
              </a: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05858" y="159703"/>
            <a:ext cx="907628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Рекомендуем 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723" y="2080186"/>
            <a:ext cx="17454554" cy="820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5"/>
              </a:lnSpc>
            </a:pPr>
            <a:r>
              <a:rPr lang="en-US" sz="3897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1.Поставить определитель номер. </a:t>
            </a:r>
          </a:p>
          <a:p>
            <a:pPr algn="l">
              <a:lnSpc>
                <a:spcPts val="5455"/>
              </a:lnSpc>
            </a:pPr>
            <a:r>
              <a:rPr lang="en-US" sz="3897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каждый мобильный оператор за небольшую доп.плату блокирует спам звонки. существует большое количество программ для ваших мобильных устройств.</a:t>
            </a:r>
          </a:p>
          <a:p>
            <a:pPr algn="l">
              <a:lnSpc>
                <a:spcPts val="5455"/>
              </a:lnSpc>
            </a:pPr>
            <a:r>
              <a:rPr lang="en-US" sz="3897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Закончить телефонный разговор, если слышите ключевые фразы мошенников.</a:t>
            </a:r>
          </a:p>
          <a:p>
            <a:pPr algn="l">
              <a:lnSpc>
                <a:spcPts val="5455"/>
              </a:lnSpc>
            </a:pPr>
            <a:r>
              <a:rPr lang="en-US" sz="3897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Если Вы не ждете звонка, нет смысла продолжать. 100% это мошенники! </a:t>
            </a:r>
          </a:p>
          <a:p>
            <a:pPr algn="l">
              <a:lnSpc>
                <a:spcPts val="5455"/>
              </a:lnSpc>
            </a:pPr>
            <a:r>
              <a:rPr lang="en-US" sz="3897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Перепроверяйте! Ненавязчиво сбросьте звонок и перезвоните в банк, школу, ЖЭК и т.д. Не набирайте повторно номер, с которого поступил звонок!!!</a:t>
            </a:r>
          </a:p>
          <a:p>
            <a:pPr algn="l">
              <a:lnSpc>
                <a:spcPts val="5455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645728"/>
            <a:ext cx="18288000" cy="482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1772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Пусть Вы и Ваши деньги всегда будут в БЕЗОПАСНОСТИ!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139449" cy="1139449"/>
          </a:xfrm>
          <a:custGeom>
            <a:avLst/>
            <a:gdLst/>
            <a:ahLst/>
            <a:cxnLst/>
            <a:rect r="r" b="b" t="t" l="l"/>
            <a:pathLst>
              <a:path h="1139449" w="1139449">
                <a:moveTo>
                  <a:pt x="0" y="0"/>
                </a:moveTo>
                <a:lnTo>
                  <a:pt x="1139449" y="0"/>
                </a:lnTo>
                <a:lnTo>
                  <a:pt x="1139449" y="1139449"/>
                </a:lnTo>
                <a:lnTo>
                  <a:pt x="0" y="1139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84596" y="-1487676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39761" y="1543050"/>
            <a:ext cx="11588794" cy="4299776"/>
            <a:chOff x="0" y="0"/>
            <a:chExt cx="11551225" cy="42858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551225" cy="4285836"/>
            </a:xfrm>
            <a:custGeom>
              <a:avLst/>
              <a:gdLst/>
              <a:ahLst/>
              <a:cxnLst/>
              <a:rect r="r" b="b" t="t" l="l"/>
              <a:pathLst>
                <a:path h="4285836" w="11551225">
                  <a:moveTo>
                    <a:pt x="0" y="0"/>
                  </a:moveTo>
                  <a:lnTo>
                    <a:pt x="11551225" y="0"/>
                  </a:lnTo>
                  <a:lnTo>
                    <a:pt x="11551225" y="4285836"/>
                  </a:lnTo>
                  <a:lnTo>
                    <a:pt x="0" y="42858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1551225" cy="436203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680"/>
                </a:lnSpc>
              </a:pPr>
              <a:r>
                <a:rPr lang="en-US" sz="3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Но вы ведь не соглашались на это? Вот и приходится спамерам выкручиваться. Вынуждая вас перезванивать на сброшенные вызовы. </a:t>
              </a:r>
            </a:p>
            <a:p>
              <a:pPr algn="l">
                <a:lnSpc>
                  <a:spcPts val="4680"/>
                </a:lnSpc>
              </a:pPr>
              <a:r>
                <a:rPr lang="en-US" sz="3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Спамеры обходят таким образом закон.</a:t>
              </a:r>
            </a:p>
            <a:p>
              <a:pPr algn="just">
                <a:lnSpc>
                  <a:spcPts val="4680"/>
                </a:lnSpc>
              </a:pPr>
              <a:r>
                <a:rPr lang="en-US" sz="3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l">
                <a:lnSpc>
                  <a:spcPts val="4680"/>
                </a:lnSpc>
              </a:pPr>
            </a:p>
          </p:txBody>
        </p:sp>
      </p:grpSp>
      <p:sp>
        <p:nvSpPr>
          <p:cNvPr name="Freeform 6" id="6" descr="mosheniki.jpg"/>
          <p:cNvSpPr/>
          <p:nvPr/>
        </p:nvSpPr>
        <p:spPr>
          <a:xfrm flipH="false" flipV="false" rot="0">
            <a:off x="539761" y="4629150"/>
            <a:ext cx="5096558" cy="3399940"/>
          </a:xfrm>
          <a:custGeom>
            <a:avLst/>
            <a:gdLst/>
            <a:ahLst/>
            <a:cxnLst/>
            <a:rect r="r" b="b" t="t" l="l"/>
            <a:pathLst>
              <a:path h="3399940" w="5096558">
                <a:moveTo>
                  <a:pt x="0" y="0"/>
                </a:moveTo>
                <a:lnTo>
                  <a:pt x="5096557" y="0"/>
                </a:lnTo>
                <a:lnTo>
                  <a:pt x="5096557" y="3399940"/>
                </a:lnTo>
                <a:lnTo>
                  <a:pt x="0" y="3399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275946" y="2667023"/>
            <a:ext cx="6012054" cy="7619977"/>
            <a:chOff x="0" y="0"/>
            <a:chExt cx="5992565" cy="75952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992564" cy="7595274"/>
            </a:xfrm>
            <a:custGeom>
              <a:avLst/>
              <a:gdLst/>
              <a:ahLst/>
              <a:cxnLst/>
              <a:rect r="r" b="b" t="t" l="l"/>
              <a:pathLst>
                <a:path h="7595274" w="5992564">
                  <a:moveTo>
                    <a:pt x="0" y="0"/>
                  </a:moveTo>
                  <a:lnTo>
                    <a:pt x="5992564" y="0"/>
                  </a:lnTo>
                  <a:lnTo>
                    <a:pt x="5992564" y="7595274"/>
                  </a:lnTo>
                  <a:lnTo>
                    <a:pt x="0" y="75952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5992565" cy="766194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079"/>
                </a:lnSpc>
              </a:pPr>
              <a:r>
                <a:rPr lang="en-US" sz="33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 отдельных случаях перезвонить вынуждают реальные мошенники. Распознать их крайне легко — в конечном итоге они требуют от вас каких-либо действий, будь это установка приложения на смартфон (разумеется, вредоносного) или выдача конфиденциальных данных, чаще всего связанных с банковской картой.              </a:t>
              </a:r>
            </a:p>
          </p:txBody>
        </p:sp>
      </p:grpSp>
      <p:sp>
        <p:nvSpPr>
          <p:cNvPr name="Freeform 10" id="10" descr="1568669.jpg"/>
          <p:cNvSpPr/>
          <p:nvPr/>
        </p:nvSpPr>
        <p:spPr>
          <a:xfrm flipH="false" flipV="false" rot="0">
            <a:off x="6495824" y="4699435"/>
            <a:ext cx="4920617" cy="3329655"/>
          </a:xfrm>
          <a:custGeom>
            <a:avLst/>
            <a:gdLst/>
            <a:ahLst/>
            <a:cxnLst/>
            <a:rect r="r" b="b" t="t" l="l"/>
            <a:pathLst>
              <a:path h="3329655" w="4920617">
                <a:moveTo>
                  <a:pt x="0" y="0"/>
                </a:moveTo>
                <a:lnTo>
                  <a:pt x="4920616" y="0"/>
                </a:lnTo>
                <a:lnTo>
                  <a:pt x="4920616" y="3329655"/>
                </a:lnTo>
                <a:lnTo>
                  <a:pt x="0" y="3329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0" t="0" r="-75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7021" y="2425405"/>
            <a:ext cx="12201585" cy="7176706"/>
            <a:chOff x="0" y="0"/>
            <a:chExt cx="11655752" cy="68556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655751" cy="6855659"/>
            </a:xfrm>
            <a:custGeom>
              <a:avLst/>
              <a:gdLst/>
              <a:ahLst/>
              <a:cxnLst/>
              <a:rect r="r" b="b" t="t" l="l"/>
              <a:pathLst>
                <a:path h="6855659" w="11655751">
                  <a:moveTo>
                    <a:pt x="0" y="0"/>
                  </a:moveTo>
                  <a:lnTo>
                    <a:pt x="11655751" y="0"/>
                  </a:lnTo>
                  <a:lnTo>
                    <a:pt x="11655751" y="6855659"/>
                  </a:lnTo>
                  <a:lnTo>
                    <a:pt x="0" y="68556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11655752" cy="696995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839"/>
                </a:lnSpc>
              </a:pPr>
              <a:r>
                <a:rPr lang="en-US" sz="5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Относительно редко для нашего времени обратный звонок на сброшенный вызов грозит банальным списанием денег со счета за продолжительную «приятную»  беседу.</a:t>
              </a:r>
            </a:p>
            <a:p>
              <a:pPr algn="ctr">
                <a:lnSpc>
                  <a:spcPts val="6839"/>
                </a:lnSpc>
              </a:pPr>
            </a:p>
          </p:txBody>
        </p:sp>
      </p:grpSp>
      <p:sp>
        <p:nvSpPr>
          <p:cNvPr name="Freeform 6" id="6" descr="Depositphotos_88485684_l-2015.jpg"/>
          <p:cNvSpPr/>
          <p:nvPr/>
        </p:nvSpPr>
        <p:spPr>
          <a:xfrm flipH="false" flipV="false" rot="0">
            <a:off x="13388356" y="3573062"/>
            <a:ext cx="4899644" cy="3266429"/>
          </a:xfrm>
          <a:custGeom>
            <a:avLst/>
            <a:gdLst/>
            <a:ahLst/>
            <a:cxnLst/>
            <a:rect r="r" b="b" t="t" l="l"/>
            <a:pathLst>
              <a:path h="3266429" w="4899644">
                <a:moveTo>
                  <a:pt x="0" y="0"/>
                </a:moveTo>
                <a:lnTo>
                  <a:pt x="4899644" y="0"/>
                </a:lnTo>
                <a:lnTo>
                  <a:pt x="4899644" y="3266429"/>
                </a:lnTo>
                <a:lnTo>
                  <a:pt x="0" y="3266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" t="0" r="-58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2197" y="0"/>
            <a:ext cx="13603606" cy="2937066"/>
            <a:chOff x="0" y="0"/>
            <a:chExt cx="15932316" cy="34398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932316" cy="3439842"/>
            </a:xfrm>
            <a:custGeom>
              <a:avLst/>
              <a:gdLst/>
              <a:ahLst/>
              <a:cxnLst/>
              <a:rect r="r" b="b" t="t" l="l"/>
              <a:pathLst>
                <a:path h="3439842" w="15932316">
                  <a:moveTo>
                    <a:pt x="0" y="0"/>
                  </a:moveTo>
                  <a:lnTo>
                    <a:pt x="15932316" y="0"/>
                  </a:lnTo>
                  <a:lnTo>
                    <a:pt x="15932316" y="3439842"/>
                  </a:lnTo>
                  <a:lnTo>
                    <a:pt x="0" y="343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14300"/>
              <a:ext cx="15932316" cy="355414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080"/>
                </a:lnSpc>
              </a:pPr>
            </a:p>
            <a:p>
              <a:pPr algn="ctr">
                <a:lnSpc>
                  <a:spcPts val="7080"/>
                </a:lnSpc>
              </a:pPr>
              <a:r>
                <a:rPr lang="en-US" sz="5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Телефонный звонок </a:t>
              </a:r>
              <a:r>
                <a:rPr lang="en-US" sz="590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«из банка»</a:t>
              </a:r>
            </a:p>
            <a:p>
              <a:pPr algn="ctr">
                <a:lnSpc>
                  <a:spcPts val="708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81459" y="2720330"/>
            <a:ext cx="15677841" cy="4846340"/>
            <a:chOff x="0" y="0"/>
            <a:chExt cx="20903789" cy="64617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03789" cy="6461787"/>
            </a:xfrm>
            <a:custGeom>
              <a:avLst/>
              <a:gdLst/>
              <a:ahLst/>
              <a:cxnLst/>
              <a:rect r="r" b="b" t="t" l="l"/>
              <a:pathLst>
                <a:path h="6461787" w="20903789">
                  <a:moveTo>
                    <a:pt x="0" y="0"/>
                  </a:moveTo>
                  <a:lnTo>
                    <a:pt x="20903789" y="0"/>
                  </a:lnTo>
                  <a:lnTo>
                    <a:pt x="20903789" y="6461787"/>
                  </a:lnTo>
                  <a:lnTo>
                    <a:pt x="0" y="6461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20903789" cy="653798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439"/>
                </a:lnSpc>
              </a:pPr>
              <a:r>
                <a:rPr lang="en-US" sz="369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«Сотрудник банка» просит подтвердить информацию (ПИН-код, номер счета и т.д.), объясняя звонок тем, что «происходит попытка мошенничества с вашим банковским счетом». «Сотрудник банка» в целях безопасности предлагает вам сменить ПИН-код.                      </a:t>
              </a:r>
            </a:p>
            <a:p>
              <a:pPr algn="l">
                <a:lnSpc>
                  <a:spcPts val="4439"/>
                </a:lnSpc>
              </a:pPr>
            </a:p>
          </p:txBody>
        </p:sp>
      </p:grpSp>
      <p:sp>
        <p:nvSpPr>
          <p:cNvPr name="Freeform 9" id="9" descr="1055.jpg"/>
          <p:cNvSpPr/>
          <p:nvPr/>
        </p:nvSpPr>
        <p:spPr>
          <a:xfrm flipH="false" flipV="false" rot="0">
            <a:off x="0" y="6563178"/>
            <a:ext cx="5570096" cy="3723822"/>
          </a:xfrm>
          <a:custGeom>
            <a:avLst/>
            <a:gdLst/>
            <a:ahLst/>
            <a:cxnLst/>
            <a:rect r="r" b="b" t="t" l="l"/>
            <a:pathLst>
              <a:path h="3723822" w="5570096">
                <a:moveTo>
                  <a:pt x="0" y="0"/>
                </a:moveTo>
                <a:lnTo>
                  <a:pt x="5570096" y="0"/>
                </a:lnTo>
                <a:lnTo>
                  <a:pt x="5570096" y="3723822"/>
                </a:lnTo>
                <a:lnTo>
                  <a:pt x="0" y="3723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0" r="-6966" b="-9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902345" y="5759816"/>
            <a:ext cx="12385655" cy="4370705"/>
            <a:chOff x="0" y="0"/>
            <a:chExt cx="9270357" cy="32713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270357" cy="3271365"/>
            </a:xfrm>
            <a:custGeom>
              <a:avLst/>
              <a:gdLst/>
              <a:ahLst/>
              <a:cxnLst/>
              <a:rect r="r" b="b" t="t" l="l"/>
              <a:pathLst>
                <a:path h="3271365" w="9270357">
                  <a:moveTo>
                    <a:pt x="0" y="0"/>
                  </a:moveTo>
                  <a:lnTo>
                    <a:pt x="9270357" y="0"/>
                  </a:lnTo>
                  <a:lnTo>
                    <a:pt x="9270357" y="3271365"/>
                  </a:lnTo>
                  <a:lnTo>
                    <a:pt x="0" y="32713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9270357" cy="334756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799"/>
                </a:lnSpc>
              </a:pPr>
              <a:r>
                <a:rPr lang="en-US" sz="39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Цель мошенников –</a:t>
              </a:r>
              <a:r>
                <a:rPr lang="en-US" sz="3999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завладеть вашими деньгами</a:t>
              </a:r>
              <a:r>
                <a:rPr lang="en-US" sz="39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</a:p>
            <a:p>
              <a:pPr algn="l">
                <a:lnSpc>
                  <a:spcPts val="4680"/>
                </a:lnSpc>
              </a:pPr>
              <a:r>
                <a:rPr lang="en-US" sz="39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Для этого достаточно получить от вас полные данные карты (номер, дата окончания срока действия и CVV/CVC-код), создать с неё перевод и подтвердить его кодом из SMS, которое придет на ваш телефон. 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61224" y="0"/>
            <a:ext cx="9965552" cy="4186428"/>
            <a:chOff x="0" y="0"/>
            <a:chExt cx="9250613" cy="38860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50613" cy="3886089"/>
            </a:xfrm>
            <a:custGeom>
              <a:avLst/>
              <a:gdLst/>
              <a:ahLst/>
              <a:cxnLst/>
              <a:rect r="r" b="b" t="t" l="l"/>
              <a:pathLst>
                <a:path h="3886089" w="9250613">
                  <a:moveTo>
                    <a:pt x="0" y="0"/>
                  </a:moveTo>
                  <a:lnTo>
                    <a:pt x="9250613" y="0"/>
                  </a:lnTo>
                  <a:lnTo>
                    <a:pt x="9250613" y="3886089"/>
                  </a:lnTo>
                  <a:lnTo>
                    <a:pt x="0" y="38860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61925"/>
              <a:ext cx="9250613" cy="40480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10080"/>
                </a:lnSpc>
              </a:pPr>
            </a:p>
            <a:p>
              <a:pPr algn="l">
                <a:lnSpc>
                  <a:spcPts val="10080"/>
                </a:lnSpc>
              </a:pPr>
              <a:r>
                <a:rPr lang="en-US" sz="8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	900   или   9ОО?</a:t>
              </a:r>
            </a:p>
            <a:p>
              <a:pPr algn="l">
                <a:lnSpc>
                  <a:spcPts val="1008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63572" y="3352593"/>
            <a:ext cx="8280428" cy="7178611"/>
            <a:chOff x="0" y="0"/>
            <a:chExt cx="7686381" cy="66636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86381" cy="6663610"/>
            </a:xfrm>
            <a:custGeom>
              <a:avLst/>
              <a:gdLst/>
              <a:ahLst/>
              <a:cxnLst/>
              <a:rect r="r" b="b" t="t" l="l"/>
              <a:pathLst>
                <a:path h="6663610" w="7686381">
                  <a:moveTo>
                    <a:pt x="0" y="0"/>
                  </a:moveTo>
                  <a:lnTo>
                    <a:pt x="7686381" y="0"/>
                  </a:lnTo>
                  <a:lnTo>
                    <a:pt x="7686381" y="6663610"/>
                  </a:lnTo>
                  <a:lnTo>
                    <a:pt x="0" y="66636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7686381" cy="67493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С номера 9ОО Вам пришло смс-сообщение:  </a:t>
              </a:r>
            </a:p>
            <a:p>
              <a:pPr algn="l">
                <a:lnSpc>
                  <a:spcPts val="5040"/>
                </a:lnSpc>
              </a:pPr>
              <a:r>
                <a:rPr lang="en-US" sz="4200" i="true">
                  <a:solidFill>
                    <a:srgbClr val="000000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    </a:t>
              </a:r>
            </a:p>
            <a:p>
              <a:pPr algn="l">
                <a:lnSpc>
                  <a:spcPts val="5040"/>
                </a:lnSpc>
              </a:pPr>
              <a:r>
                <a:rPr lang="en-US" sz="42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     Уважаемый Клиент! Ваша банковская карта ЗАБЛОКИРОВАНА. Для уточнения деталей перейдите по ссылке</a:t>
              </a:r>
              <a:r>
                <a:rPr lang="en-US" sz="4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2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3" tooltip="https://sberbnk.ru/bank-zashhitit"/>
                </a:rPr>
                <a:t>https://sberbnk.ru/bank-zashhitit</a:t>
              </a:r>
              <a:r>
                <a:rPr lang="en-US" sz="42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. </a:t>
              </a:r>
            </a:p>
            <a:p>
              <a:pPr algn="l">
                <a:lnSpc>
                  <a:spcPts val="5040"/>
                </a:lnSpc>
              </a:pPr>
              <a:r>
                <a:rPr lang="en-US" sz="42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                        СБЕРБАНК</a:t>
              </a:r>
            </a:p>
            <a:p>
              <a:pPr algn="l">
                <a:lnSpc>
                  <a:spcPts val="50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673281" y="3352593"/>
            <a:ext cx="8614719" cy="6934407"/>
            <a:chOff x="0" y="0"/>
            <a:chExt cx="7996690" cy="64369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996690" cy="6436925"/>
            </a:xfrm>
            <a:custGeom>
              <a:avLst/>
              <a:gdLst/>
              <a:ahLst/>
              <a:cxnLst/>
              <a:rect r="r" b="b" t="t" l="l"/>
              <a:pathLst>
                <a:path h="6436925" w="7996690">
                  <a:moveTo>
                    <a:pt x="0" y="0"/>
                  </a:moveTo>
                  <a:lnTo>
                    <a:pt x="7996690" y="0"/>
                  </a:lnTo>
                  <a:lnTo>
                    <a:pt x="7996690" y="6436925"/>
                  </a:lnTo>
                  <a:lnTo>
                    <a:pt x="0" y="64369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7996690" cy="65226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040"/>
                </a:lnSpc>
              </a:pPr>
              <a:r>
                <a:rPr lang="en-US" sz="4200" i="true">
                  <a:solidFill>
                    <a:srgbClr val="000000"/>
                  </a:solidFill>
                  <a:latin typeface="Times New Roman Italics"/>
                  <a:ea typeface="Times New Roman Italics"/>
                  <a:cs typeface="Times New Roman Italics"/>
                  <a:sym typeface="Times New Roman Italics"/>
                </a:rPr>
                <a:t>     Прежде всего, не паникуйте. </a:t>
              </a:r>
              <a:r>
                <a:rPr lang="en-US" sz="4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Заблокированная банковская карта означает, что использовать эту карту с момента получения СМС-ки невозможно, она не будет работать, следовательно, денежные средства на карте также недоступны. </a:t>
              </a:r>
            </a:p>
            <a:p>
              <a:pPr algn="l">
                <a:lnSpc>
                  <a:spcPts val="504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7921" y="2259678"/>
            <a:ext cx="17920446" cy="3975545"/>
            <a:chOff x="0" y="0"/>
            <a:chExt cx="23335596" cy="51768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335596" cy="5176863"/>
            </a:xfrm>
            <a:custGeom>
              <a:avLst/>
              <a:gdLst/>
              <a:ahLst/>
              <a:cxnLst/>
              <a:rect r="r" b="b" t="t" l="l"/>
              <a:pathLst>
                <a:path h="5176863" w="23335596">
                  <a:moveTo>
                    <a:pt x="0" y="0"/>
                  </a:moveTo>
                  <a:lnTo>
                    <a:pt x="23335596" y="0"/>
                  </a:lnTo>
                  <a:lnTo>
                    <a:pt x="23335596" y="5176863"/>
                  </a:lnTo>
                  <a:lnTo>
                    <a:pt x="0" y="51768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3335596" cy="522448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761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Прежде чем что-либо предпринимать, надо </a:t>
              </a:r>
              <a:r>
                <a:rPr lang="en-US" sz="3300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позвонить в банк</a:t>
              </a:r>
            </a:p>
            <a:p>
              <a:pPr algn="l">
                <a:lnSpc>
                  <a:spcPts val="3761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узнать у официального сотрудника банка, мог ли банк прислать такое сообщение, которое Вы получили. </a:t>
              </a:r>
            </a:p>
            <a:p>
              <a:pPr algn="l">
                <a:lnSpc>
                  <a:spcPts val="3761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Номер банка можно узнать на обратной стороне своей банковской карты. Также он есть на официальном сайте банка и в мобильном приложении.</a:t>
              </a:r>
            </a:p>
            <a:p>
              <a:pPr algn="l">
                <a:lnSpc>
                  <a:spcPts val="3761"/>
                </a:lnSpc>
              </a:pPr>
              <a:r>
                <a:rPr lang="en-US" sz="3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l">
                <a:lnSpc>
                  <a:spcPts val="376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7921" y="5143500"/>
            <a:ext cx="17404972" cy="5876671"/>
            <a:chOff x="0" y="0"/>
            <a:chExt cx="23206629" cy="78355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206628" cy="7835561"/>
            </a:xfrm>
            <a:custGeom>
              <a:avLst/>
              <a:gdLst/>
              <a:ahLst/>
              <a:cxnLst/>
              <a:rect r="r" b="b" t="t" l="l"/>
              <a:pathLst>
                <a:path h="7835561" w="23206628">
                  <a:moveTo>
                    <a:pt x="0" y="0"/>
                  </a:moveTo>
                  <a:lnTo>
                    <a:pt x="23206628" y="0"/>
                  </a:lnTo>
                  <a:lnTo>
                    <a:pt x="23206628" y="7835561"/>
                  </a:lnTo>
                  <a:lnTo>
                    <a:pt x="0" y="78355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23206629" cy="791176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Позвонив в банк, можно назвать номер своей карты. </a:t>
              </a:r>
            </a:p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Но далее </a:t>
              </a:r>
              <a:r>
                <a:rPr lang="en-US" sz="3500">
                  <a:solidFill>
                    <a:srgbClr val="FF313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НЕЛЬЗЯ</a:t>
              </a: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называть сотруднику банка:</a:t>
              </a:r>
            </a:p>
            <a:p>
              <a:pPr algn="just" marL="450427" indent="-225213" lvl="1">
                <a:lnSpc>
                  <a:spcPts val="4200"/>
                </a:lnSpc>
                <a:buFont typeface="Arial"/>
                <a:buChar char="•"/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серию и номер паспорта,</a:t>
              </a:r>
            </a:p>
            <a:p>
              <a:pPr algn="just" marL="450427" indent="-225213" lvl="1">
                <a:lnSpc>
                  <a:spcPts val="4200"/>
                </a:lnSpc>
                <a:buFont typeface="Arial"/>
                <a:buChar char="•"/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реквизиты и срок действия карты,</a:t>
              </a:r>
            </a:p>
            <a:p>
              <a:pPr algn="l" marL="450427" indent="-225213" lvl="1">
                <a:lnSpc>
                  <a:spcPts val="4200"/>
                </a:lnSpc>
                <a:buFont typeface="Arial"/>
                <a:buChar char="•"/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никаких паролей или кодов из СМС для отмены или подтверждения операции,</a:t>
              </a:r>
            </a:p>
            <a:p>
              <a:pPr algn="just" marL="450427" indent="-225213" lvl="1">
                <a:lnSpc>
                  <a:spcPts val="4200"/>
                </a:lnSpc>
                <a:buFont typeface="Arial"/>
                <a:buChar char="•"/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CVV - кодов,</a:t>
              </a:r>
            </a:p>
            <a:p>
              <a:pPr algn="just" marL="450427" indent="-225213" lvl="1">
                <a:lnSpc>
                  <a:spcPts val="4200"/>
                </a:lnSpc>
                <a:buFont typeface="Arial"/>
                <a:buChar char="•"/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 также пин-кодов,</a:t>
              </a:r>
            </a:p>
            <a:p>
              <a:pPr algn="l" marL="450427" indent="-225213" lvl="1">
                <a:lnSpc>
                  <a:spcPts val="4200"/>
                </a:lnSpc>
              </a:pPr>
              <a:r>
                <a:rPr lang="en-US" sz="35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даже если сотрудник банка будет эту информацию у Вас спрашивать.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296994" y="-401633"/>
            <a:ext cx="8506643" cy="14433779"/>
            <a:chOff x="0" y="0"/>
            <a:chExt cx="2240433" cy="38014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40433" cy="3801489"/>
            </a:xfrm>
            <a:custGeom>
              <a:avLst/>
              <a:gdLst/>
              <a:ahLst/>
              <a:cxnLst/>
              <a:rect r="r" b="b" t="t" l="l"/>
              <a:pathLst>
                <a:path h="3801489" w="2240433">
                  <a:moveTo>
                    <a:pt x="0" y="0"/>
                  </a:moveTo>
                  <a:lnTo>
                    <a:pt x="2240433" y="0"/>
                  </a:lnTo>
                  <a:lnTo>
                    <a:pt x="2240433" y="3801489"/>
                  </a:lnTo>
                  <a:lnTo>
                    <a:pt x="0" y="38014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240433" cy="38395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07773" y="2151466"/>
            <a:ext cx="16351527" cy="5984068"/>
            <a:chOff x="0" y="0"/>
            <a:chExt cx="22142062" cy="81031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142062" cy="8103195"/>
            </a:xfrm>
            <a:custGeom>
              <a:avLst/>
              <a:gdLst/>
              <a:ahLst/>
              <a:cxnLst/>
              <a:rect r="r" b="b" t="t" l="l"/>
              <a:pathLst>
                <a:path h="8103195" w="22142062">
                  <a:moveTo>
                    <a:pt x="0" y="0"/>
                  </a:moveTo>
                  <a:lnTo>
                    <a:pt x="22142062" y="0"/>
                  </a:lnTo>
                  <a:lnTo>
                    <a:pt x="22142062" y="8103195"/>
                  </a:lnTo>
                  <a:lnTo>
                    <a:pt x="0" y="81031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04775"/>
              <a:ext cx="22142062" cy="820797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239"/>
                </a:lnSpc>
              </a:pPr>
              <a:r>
                <a:rPr lang="en-US" sz="519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Максимум, что может спросить сотрудник банка – это</a:t>
              </a:r>
              <a:r>
                <a:rPr lang="en-US" sz="5199" b="true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sz="5199" b="true">
                  <a:solidFill>
                    <a:srgbClr val="FF3131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имя, отчество, номер карты, фамилию и кодовое слово</a:t>
              </a:r>
              <a:r>
                <a:rPr lang="en-US" sz="5199">
                  <a:solidFill>
                    <a:srgbClr val="FF313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5199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которое было записано в договоре с банком, чтобы идентифицировать Вас, как владельца банковской карты.</a:t>
              </a:r>
            </a:p>
            <a:p>
              <a:pPr algn="l">
                <a:lnSpc>
                  <a:spcPts val="623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72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6320" y="1418590"/>
            <a:ext cx="17175361" cy="8278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Настоящий сотрудник банка и службы безопасности</a:t>
            </a: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Знает ваши фамилию, имя и отчество. </a:t>
            </a:r>
          </a:p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Знает последние 4 цифры номера вашей карты. </a:t>
            </a:r>
          </a:p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Знает, сколько у вас денег на счете. </a:t>
            </a:r>
          </a:p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 попросит снять деньги в банкомате. </a:t>
            </a:r>
          </a:p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 попросит перевести деньги на другой счет. </a:t>
            </a:r>
          </a:p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 попросит сообщить данные карты кому-то еще.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616880" y="-260096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30832" y="92583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DAGdvrhJWj4</dc:identifier>
  <dcterms:modified xsi:type="dcterms:W3CDTF">2011-08-01T06:04:30Z</dcterms:modified>
  <cp:revision>1</cp:revision>
  <dc:title>Берегись мошенников</dc:title>
</cp:coreProperties>
</file>